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9" r:id="rId5"/>
    <p:sldId id="259" r:id="rId6"/>
    <p:sldId id="260" r:id="rId7"/>
    <p:sldId id="262" r:id="rId8"/>
    <p:sldId id="263" r:id="rId9"/>
    <p:sldId id="264" r:id="rId10"/>
    <p:sldId id="268" r:id="rId11"/>
    <p:sldId id="266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A0522C"/>
    <a:srgbClr val="D36A1D"/>
    <a:srgbClr val="4D90FF"/>
    <a:srgbClr val="CD853E"/>
    <a:srgbClr val="006400"/>
    <a:srgbClr val="DAA520"/>
    <a:srgbClr val="D3D3D3"/>
    <a:srgbClr val="19186F"/>
    <a:srgbClr val="238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2"/>
    <p:restoredTop sz="95352"/>
  </p:normalViewPr>
  <p:slideViewPr>
    <p:cSldViewPr snapToGrid="0">
      <p:cViewPr>
        <p:scale>
          <a:sx n="120" d="100"/>
          <a:sy n="120" d="100"/>
        </p:scale>
        <p:origin x="4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DD3E9-EFE9-B844-942A-D8D848B0E66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D500C-86C6-7F41-BC7A-BBB69D071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0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Bedload sediment transport in equilibrium channels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width adjustment to flow and sediment characteristics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Abrasion of bedrock by mobile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Plucking of sediment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Sediment cover effects</a:t>
            </a:r>
          </a:p>
          <a:p>
            <a:pPr algn="l"/>
            <a:r>
              <a:rPr lang="en-US" sz="1200" dirty="0">
                <a:latin typeface="MuktaMahee Regular" panose="020B0000000000000000" pitchFamily="34" charset="77"/>
                <a:cs typeface="MuktaMahee Regular" panose="020B0000000000000000" pitchFamily="34" charset="77"/>
              </a:rPr>
              <a:t>Loss of gravel-sized sediment via grain attrition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single lithology cases both for these plots and analytical solutions (if shown at all) – save this two </a:t>
            </a:r>
            <a:r>
              <a:rPr lang="en-US" dirty="0" err="1"/>
              <a:t>lith</a:t>
            </a:r>
            <a:r>
              <a:rPr lang="en-US" dirty="0"/>
              <a:t> stuff for last slide (future applications)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500C-86C6-7F41-BC7A-BBB69D071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63DC-3C96-C375-6AAE-62BBB9420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517FE-066D-DF89-6697-764046A94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791E-FB5A-D729-41C2-DB5F7EDD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4608-3446-A340-94C5-326C77976929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C0F8D-ECDE-4E8A-7D5B-DE3CB6CB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3DB54-41AC-362D-71D4-7BF28EAA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4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C4E0-D8A8-9C14-722C-82F090B1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E2C1D-6F6B-A99A-00C2-7ADA2A82C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2A2CE-FF39-F82F-DC26-EF26B1DA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9BC8B-B199-244F-983B-6CCD600C19C0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50A3C-D52C-904A-F0C7-9A61C96E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9A8E9-2C3C-F42A-E6CA-F4D2777E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293D9-0238-7C61-A201-C7125ACFD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4118B-B4FA-C38A-54FA-D24921D86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3B239-6F19-E01C-DB1F-7F494422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4B07-FC2A-6743-BCE3-AA27545FA9AE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1A768-4A85-0245-ECFF-B30C3BB1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4BFC7-6BE1-0FF6-01FE-66D7807F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4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3704-7BAF-1E56-6481-486A61FA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B3D2C-EA8F-C50F-EF89-8EE272D7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ACE4E-BF61-F1EC-AD3B-27E727A3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E662-2E37-6842-8ECF-EF7BE00CB55F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B9EDF-4BC5-9CD2-F236-418B302C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9EDD1-2CD4-6469-ADFB-A5DFA4D5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8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415C-001D-0234-70DA-887B7BBC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9A6E4-7ACF-99C7-A6CE-20B51B2B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9369-8D73-299A-F82B-89A55418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F3CA-D529-964C-956C-6803F6036E0B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9153A-FF42-FF5D-69C3-5DB99DE5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724AC-5A8A-E118-8ABB-503958B4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5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862F-8138-A60C-4C2B-65009FD1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AE53-DF2D-9D72-08D9-AE3A31738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131AC-A06B-4DEF-0D9C-ABDC1D02D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DB079-58EF-92F5-58AC-7798766B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889C-F6D9-914A-97C6-F5525C45D2E0}" type="datetime1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43C10-2003-F1E5-96EB-3B702552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44CEB-6FE5-B76D-0CAA-2DFBF525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AC47-354F-9A2E-D447-38C39C90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4C549-C001-CC28-99FE-AB035924B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7A4B7-E32C-FC3D-67EE-56B2075C3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F1836-30C5-2F06-106F-8DF7A8A09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1EA6D-D3CC-195C-0F99-F90A44D50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48A9-DBD7-25DF-E89D-6F55E085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EF07-ECBB-F24D-A8C7-4104B9C6DB4C}" type="datetime1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4AEE3-9185-EA76-EF4D-C57B8197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3D4BD-D447-5856-E569-960AEA36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7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BA7D-40D6-0B02-2F39-978DE7CE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5320B-A933-79B5-7575-98692B6A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6E79-F687-9541-8A9F-92E544934248}" type="datetime1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05F0E-CFBA-51C6-C9F3-23A7905E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A2284-8A15-B731-79E1-43FF0ED2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9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F7E0E-0B7C-2D63-71A5-17D19B99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0885-DE4D-DA4D-B2A6-D6C565DDCF97}" type="datetime1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86209-969B-9E92-CCC9-1C1FCC39E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435D-054C-B1BE-14AA-E32821AC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7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302C-DAD3-804A-7BFB-BCF5E114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ECE0-2B36-A35D-0D63-2957A4980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B377-A977-BBEE-6B71-DEA1FEB6F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0E182-8A0C-969A-C51F-AFCEB12E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4531-3763-2A4E-BC88-69C00A68B4A0}" type="datetime1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76CF-9819-02E6-AEED-2E19B468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7A7B-11B3-AA7E-DFBD-95A8748A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3046-E5D1-CD48-DD71-288C05C2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6E61E-7C98-DF53-22D2-A62CC744C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2DA8C-F9B8-28E0-A2CE-F9D30A2F1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222E4-C707-C755-F2B8-683F2B56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5603-5D75-3D4A-B9BC-3BC5B272EE04}" type="datetime1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FE98E-5939-6A4A-8721-9BFC51B8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96AD9-12D1-E1BF-341A-67D7DBB8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7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B439"/>
            </a:gs>
            <a:gs pos="57000">
              <a:srgbClr val="C7BFBB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D64727-8DA5-8E85-A7F1-4C88AA30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957A-F0CF-FE39-5F97-E7BC1277E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C88BF-378A-5CE3-7219-B6A0D3CC7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7B12-1141-144C-B9B0-B111FA781464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B0F44-91E9-2FCE-8CEB-BCEE34AD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EB42-C26D-8A2C-848F-36C49FC5A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E5E2-621D-6841-BEAF-85840233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8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AA520"/>
            </a:gs>
            <a:gs pos="56000">
              <a:srgbClr val="D3D3D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EEB8418E-E53B-04C9-EFA4-1BE80502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5A1C49A-19F2-2B63-273C-70E375442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68D5C0-6D73-731C-5107-41EBE0E563AF}"/>
              </a:ext>
            </a:extLst>
          </p:cNvPr>
          <p:cNvSpPr txBox="1"/>
          <p:nvPr/>
        </p:nvSpPr>
        <p:spPr>
          <a:xfrm>
            <a:off x="148442" y="3644883"/>
            <a:ext cx="68941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Vanessa Gabel</a:t>
            </a:r>
            <a:r>
              <a:rPr lang="en-US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1, 2</a:t>
            </a:r>
            <a:r>
              <a:rPr lang="en-US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 and Greg Tucker</a:t>
            </a:r>
            <a:r>
              <a:rPr lang="en-US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1, 2</a:t>
            </a:r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  <a:p>
            <a:r>
              <a:rPr lang="en-US" sz="1400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</a:t>
            </a:r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Cooperative Institute for Research in Environmental Sciences</a:t>
            </a:r>
          </a:p>
          <a:p>
            <a:r>
              <a:rPr lang="en-US" sz="1400" baseline="300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2</a:t>
            </a:r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Department of Geological Sciences, University of Colorado, Boulder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76AA5-221E-6A42-4E39-605E88C77075}"/>
              </a:ext>
            </a:extLst>
          </p:cNvPr>
          <p:cNvSpPr txBox="1"/>
          <p:nvPr/>
        </p:nvSpPr>
        <p:spPr>
          <a:xfrm>
            <a:off x="154379" y="1674674"/>
            <a:ext cx="6894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Rivers &amp; Rocks</a:t>
            </a:r>
          </a:p>
          <a:p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Integrating Channel Adjustments, Gravel Attrition, and Bedrock Wear in a Model of Long-Profile Evolution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601A5-B472-3903-68FD-4ABE36DD78AE}"/>
              </a:ext>
            </a:extLst>
          </p:cNvPr>
          <p:cNvSpPr txBox="1"/>
          <p:nvPr/>
        </p:nvSpPr>
        <p:spPr>
          <a:xfrm>
            <a:off x="148442" y="4611120"/>
            <a:ext cx="689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12 Dec 2022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9EC0923C-0910-2319-DCF2-2F21B1F1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2" y="162461"/>
            <a:ext cx="670955" cy="64709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ABDBB7A-E399-BA7F-C435-C8698FF5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62461"/>
            <a:ext cx="670956" cy="701454"/>
          </a:xfrm>
          <a:prstGeom prst="rect">
            <a:avLst/>
          </a:prstGeom>
        </p:spPr>
      </p:pic>
      <p:pic>
        <p:nvPicPr>
          <p:cNvPr id="14" name="Picture 1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36D1192B-D1D6-572C-7A14-409A06B1B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41" y="6047403"/>
            <a:ext cx="670955" cy="674072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73C07A3-892D-C6DA-5BEE-835E44079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6330484"/>
            <a:ext cx="828284" cy="3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69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EEB8418E-E53B-04C9-EFA4-1BE80502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5A1C49A-19F2-2B63-273C-70E375442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10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76AA5-221E-6A42-4E39-605E88C77075}"/>
              </a:ext>
            </a:extLst>
          </p:cNvPr>
          <p:cNvSpPr txBox="1"/>
          <p:nvPr/>
        </p:nvSpPr>
        <p:spPr>
          <a:xfrm>
            <a:off x="0" y="2782669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F2D49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724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2966E64B-DB79-B91A-05AB-02DC5A4D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25499" y="857250"/>
            <a:ext cx="6858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DF2AEA-563C-3E7D-C459-50955DF2FB3E}"/>
              </a:ext>
            </a:extLst>
          </p:cNvPr>
          <p:cNvSpPr/>
          <p:nvPr/>
        </p:nvSpPr>
        <p:spPr>
          <a:xfrm>
            <a:off x="9486900" y="5094314"/>
            <a:ext cx="1993900" cy="508000"/>
          </a:xfrm>
          <a:prstGeom prst="rect">
            <a:avLst/>
          </a:prstGeom>
          <a:solidFill>
            <a:srgbClr val="EAB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FE61EC-A622-A8F7-593D-75A0520FB8E0}"/>
              </a:ext>
            </a:extLst>
          </p:cNvPr>
          <p:cNvSpPr/>
          <p:nvPr/>
        </p:nvSpPr>
        <p:spPr>
          <a:xfrm>
            <a:off x="7016750" y="5727700"/>
            <a:ext cx="1993900" cy="508000"/>
          </a:xfrm>
          <a:prstGeom prst="rect">
            <a:avLst/>
          </a:prstGeom>
          <a:solidFill>
            <a:srgbClr val="6C7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EB6F33-E513-A330-F20D-7748633DF9C5}"/>
              </a:ext>
            </a:extLst>
          </p:cNvPr>
          <p:cNvSpPr/>
          <p:nvPr/>
        </p:nvSpPr>
        <p:spPr>
          <a:xfrm>
            <a:off x="9486900" y="5727700"/>
            <a:ext cx="1993900" cy="508000"/>
          </a:xfrm>
          <a:prstGeom prst="rect">
            <a:avLst/>
          </a:prstGeom>
          <a:solidFill>
            <a:srgbClr val="3A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1B7502-22CB-3037-A252-10B6E3675EE2}"/>
              </a:ext>
            </a:extLst>
          </p:cNvPr>
          <p:cNvSpPr/>
          <p:nvPr/>
        </p:nvSpPr>
        <p:spPr>
          <a:xfrm>
            <a:off x="9486900" y="4394247"/>
            <a:ext cx="1993900" cy="508000"/>
          </a:xfrm>
          <a:prstGeom prst="rect">
            <a:avLst/>
          </a:prstGeom>
          <a:solidFill>
            <a:srgbClr val="C7B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3798AB-0A76-338A-CF0D-3C1AE7AF57BA}"/>
              </a:ext>
            </a:extLst>
          </p:cNvPr>
          <p:cNvSpPr/>
          <p:nvPr/>
        </p:nvSpPr>
        <p:spPr>
          <a:xfrm>
            <a:off x="7000875" y="4394247"/>
            <a:ext cx="1993900" cy="508000"/>
          </a:xfrm>
          <a:prstGeom prst="rect">
            <a:avLst/>
          </a:prstGeom>
          <a:solidFill>
            <a:srgbClr val="1F2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5DDB8-6691-6DC9-3B39-F98A0E4B4DDE}"/>
              </a:ext>
            </a:extLst>
          </p:cNvPr>
          <p:cNvSpPr/>
          <p:nvPr/>
        </p:nvSpPr>
        <p:spPr>
          <a:xfrm>
            <a:off x="7016750" y="5094314"/>
            <a:ext cx="1993900" cy="508000"/>
          </a:xfrm>
          <a:prstGeom prst="rect">
            <a:avLst/>
          </a:prstGeom>
          <a:solidFill>
            <a:srgbClr val="AF7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F4C659-8F57-1E79-765A-22A62894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D0294B-10D5-1DE1-026D-9641526EA613}"/>
              </a:ext>
            </a:extLst>
          </p:cNvPr>
          <p:cNvSpPr/>
          <p:nvPr/>
        </p:nvSpPr>
        <p:spPr>
          <a:xfrm>
            <a:off x="7016750" y="368300"/>
            <a:ext cx="1993900" cy="508000"/>
          </a:xfrm>
          <a:prstGeom prst="rect">
            <a:avLst/>
          </a:prstGeom>
          <a:solidFill>
            <a:srgbClr val="191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midnightblue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241662-631D-C916-159D-5CF06CFB74C7}"/>
              </a:ext>
            </a:extLst>
          </p:cNvPr>
          <p:cNvSpPr/>
          <p:nvPr/>
        </p:nvSpPr>
        <p:spPr>
          <a:xfrm>
            <a:off x="7016750" y="1068367"/>
            <a:ext cx="1993900" cy="508000"/>
          </a:xfrm>
          <a:prstGeom prst="rect">
            <a:avLst/>
          </a:prstGeom>
          <a:solidFill>
            <a:srgbClr val="CD8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peru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3DA92-C5A9-40C2-C173-CDCF952A308E}"/>
              </a:ext>
            </a:extLst>
          </p:cNvPr>
          <p:cNvSpPr/>
          <p:nvPr/>
        </p:nvSpPr>
        <p:spPr>
          <a:xfrm>
            <a:off x="9486900" y="1813143"/>
            <a:ext cx="1993900" cy="508000"/>
          </a:xfrm>
          <a:prstGeom prst="rect">
            <a:avLst/>
          </a:prstGeom>
          <a:solidFill>
            <a:srgbClr val="4D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dodgerblue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9793DB-D4A1-7338-45D1-4760CD01EBEF}"/>
              </a:ext>
            </a:extLst>
          </p:cNvPr>
          <p:cNvSpPr/>
          <p:nvPr/>
        </p:nvSpPr>
        <p:spPr>
          <a:xfrm>
            <a:off x="9486900" y="1068367"/>
            <a:ext cx="1993900" cy="508000"/>
          </a:xfrm>
          <a:prstGeom prst="rect">
            <a:avLst/>
          </a:prstGeom>
          <a:solidFill>
            <a:srgbClr val="DAA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goldenrod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CC904-DB5C-D42B-D61E-FFF3C2AC8266}"/>
              </a:ext>
            </a:extLst>
          </p:cNvPr>
          <p:cNvSpPr/>
          <p:nvPr/>
        </p:nvSpPr>
        <p:spPr>
          <a:xfrm>
            <a:off x="9486900" y="368300"/>
            <a:ext cx="1993900" cy="508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lightgrey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34EEC9-716D-1B54-9DF1-3854850FCA0D}"/>
              </a:ext>
            </a:extLst>
          </p:cNvPr>
          <p:cNvSpPr/>
          <p:nvPr/>
        </p:nvSpPr>
        <p:spPr>
          <a:xfrm>
            <a:off x="7016750" y="1813143"/>
            <a:ext cx="1993900" cy="508000"/>
          </a:xfrm>
          <a:prstGeom prst="rect">
            <a:avLst/>
          </a:prstGeom>
          <a:solidFill>
            <a:srgbClr val="0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darkgreen</a:t>
            </a:r>
            <a:endParaRPr lang="en-US" dirty="0"/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1544FB7B-67C9-36D9-7F5B-E911009E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36" y="108223"/>
            <a:ext cx="3562643" cy="66447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B461C74-BCE4-57E3-8E2D-FF05D5ACFB33}"/>
              </a:ext>
            </a:extLst>
          </p:cNvPr>
          <p:cNvSpPr/>
          <p:nvPr/>
        </p:nvSpPr>
        <p:spPr>
          <a:xfrm>
            <a:off x="7016750" y="2545676"/>
            <a:ext cx="1993900" cy="508000"/>
          </a:xfrm>
          <a:prstGeom prst="rect">
            <a:avLst/>
          </a:prstGeom>
          <a:solidFill>
            <a:srgbClr val="A05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Sienna seashell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268E6D-D1CF-D8C5-FB1B-F4A324CCF663}"/>
              </a:ext>
            </a:extLst>
          </p:cNvPr>
          <p:cNvSpPr/>
          <p:nvPr/>
        </p:nvSpPr>
        <p:spPr>
          <a:xfrm>
            <a:off x="9486900" y="2621142"/>
            <a:ext cx="1993900" cy="5080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silver</a:t>
            </a:r>
          </a:p>
        </p:txBody>
      </p:sp>
    </p:spTree>
    <p:extLst>
      <p:ext uri="{BB962C8B-B14F-4D97-AF65-F5344CB8AC3E}">
        <p14:creationId xmlns:p14="http://schemas.microsoft.com/office/powerpoint/2010/main" val="7831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AED03-727F-F587-CC97-5BE50745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2468-1B2A-9BB9-C7C6-7377A8178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Endmember paradigm – bedrock rivers and alluvial rivers</a:t>
            </a:r>
          </a:p>
          <a:p>
            <a:r>
              <a:rPr lang="en-US" dirty="0"/>
              <a:t>Complex landscapes have spectrum</a:t>
            </a:r>
          </a:p>
          <a:p>
            <a:r>
              <a:rPr lang="en-US" dirty="0"/>
              <a:t>Evolving understanding of these behaviors</a:t>
            </a:r>
          </a:p>
          <a:p>
            <a:r>
              <a:rPr lang="en-US" dirty="0"/>
              <a:t>Need model that moves in the direction of capturing this complexity!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76D79-6BDD-1EDA-5B83-D00C9370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E0B2CF-3102-9B7F-8F6C-F9315FEFE0EE}"/>
              </a:ext>
            </a:extLst>
          </p:cNvPr>
          <p:cNvSpPr txBox="1"/>
          <p:nvPr/>
        </p:nvSpPr>
        <p:spPr>
          <a:xfrm>
            <a:off x="4963508" y="760623"/>
            <a:ext cx="226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Big take-away: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33F4A-B10F-6A29-7274-9F5B0B0922BB}"/>
              </a:ext>
            </a:extLst>
          </p:cNvPr>
          <p:cNvSpPr txBox="1"/>
          <p:nvPr/>
        </p:nvSpPr>
        <p:spPr>
          <a:xfrm>
            <a:off x="2228191" y="1260451"/>
            <a:ext cx="77356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Upstream lithology affects downstream sediment load and erosion rates!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9C0327-3375-9160-43AA-AD2A1AFCAF39}"/>
              </a:ext>
            </a:extLst>
          </p:cNvPr>
          <p:cNvCxnSpPr/>
          <p:nvPr/>
        </p:nvCxnSpPr>
        <p:spPr>
          <a:xfrm flipH="1">
            <a:off x="2532987" y="2554014"/>
            <a:ext cx="893381" cy="1166648"/>
          </a:xfrm>
          <a:prstGeom prst="straightConnector1">
            <a:avLst/>
          </a:prstGeom>
          <a:ln w="57150">
            <a:solidFill>
              <a:srgbClr val="1918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579E5F-C991-57BC-CAC0-8EED5F7B6DAD}"/>
              </a:ext>
            </a:extLst>
          </p:cNvPr>
          <p:cNvCxnSpPr>
            <a:cxnSpLocks/>
          </p:cNvCxnSpPr>
          <p:nvPr/>
        </p:nvCxnSpPr>
        <p:spPr>
          <a:xfrm flipH="1">
            <a:off x="4843463" y="2554014"/>
            <a:ext cx="566736" cy="1166648"/>
          </a:xfrm>
          <a:prstGeom prst="straightConnector1">
            <a:avLst/>
          </a:prstGeom>
          <a:ln w="57150">
            <a:solidFill>
              <a:srgbClr val="1918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976C77-0F2F-23BF-7B51-26529FF35FE5}"/>
              </a:ext>
            </a:extLst>
          </p:cNvPr>
          <p:cNvCxnSpPr>
            <a:cxnSpLocks/>
          </p:cNvCxnSpPr>
          <p:nvPr/>
        </p:nvCxnSpPr>
        <p:spPr>
          <a:xfrm>
            <a:off x="8765634" y="2554014"/>
            <a:ext cx="893381" cy="1166648"/>
          </a:xfrm>
          <a:prstGeom prst="straightConnector1">
            <a:avLst/>
          </a:prstGeom>
          <a:ln w="57150">
            <a:solidFill>
              <a:srgbClr val="1918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CCCEF8-2F11-EA95-5932-99C9826451B4}"/>
              </a:ext>
            </a:extLst>
          </p:cNvPr>
          <p:cNvSpPr txBox="1"/>
          <p:nvPr/>
        </p:nvSpPr>
        <p:spPr>
          <a:xfrm>
            <a:off x="1265422" y="3936666"/>
            <a:ext cx="2535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Observations &amp; theory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74835-E169-8EA6-E9DD-039BFC56E52A}"/>
              </a:ext>
            </a:extLst>
          </p:cNvPr>
          <p:cNvSpPr txBox="1"/>
          <p:nvPr/>
        </p:nvSpPr>
        <p:spPr>
          <a:xfrm>
            <a:off x="3760897" y="3936666"/>
            <a:ext cx="2165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Model development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A8115-D54B-D71B-943F-6DB728547DB9}"/>
              </a:ext>
            </a:extLst>
          </p:cNvPr>
          <p:cNvSpPr txBox="1"/>
          <p:nvPr/>
        </p:nvSpPr>
        <p:spPr>
          <a:xfrm>
            <a:off x="6429289" y="3936666"/>
            <a:ext cx="2165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Model behavior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08C431-37D0-6F06-23F4-01FD623AE712}"/>
              </a:ext>
            </a:extLst>
          </p:cNvPr>
          <p:cNvSpPr txBox="1"/>
          <p:nvPr/>
        </p:nvSpPr>
        <p:spPr>
          <a:xfrm>
            <a:off x="8576449" y="3926255"/>
            <a:ext cx="2165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9186F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Future applications</a:t>
            </a:r>
            <a:endParaRPr lang="en-US" dirty="0">
              <a:solidFill>
                <a:srgbClr val="19186F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65E6640-E571-632A-F5E2-B9601FFB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2</a:t>
            </a:fld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79EFDA-CDF0-4BFA-53EB-8E5CF93E4D17}"/>
              </a:ext>
            </a:extLst>
          </p:cNvPr>
          <p:cNvCxnSpPr>
            <a:cxnSpLocks/>
          </p:cNvCxnSpPr>
          <p:nvPr/>
        </p:nvCxnSpPr>
        <p:spPr>
          <a:xfrm>
            <a:off x="6945119" y="2554014"/>
            <a:ext cx="566736" cy="1166648"/>
          </a:xfrm>
          <a:prstGeom prst="straightConnector1">
            <a:avLst/>
          </a:prstGeom>
          <a:ln w="57150">
            <a:solidFill>
              <a:srgbClr val="1918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4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00B52-2137-ABF1-5C74-57597EE1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14AF9-FFE2-FBB0-2D00-EFEEF87B9B05}"/>
              </a:ext>
            </a:extLst>
          </p:cNvPr>
          <p:cNvSpPr txBox="1"/>
          <p:nvPr/>
        </p:nvSpPr>
        <p:spPr>
          <a:xfrm>
            <a:off x="677914" y="514593"/>
            <a:ext cx="3197772" cy="523220"/>
          </a:xfrm>
          <a:prstGeom prst="rect">
            <a:avLst/>
          </a:prstGeom>
          <a:solidFill>
            <a:srgbClr val="1918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Bedrock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8558E-D8BD-A98D-5D46-807723355EC2}"/>
              </a:ext>
            </a:extLst>
          </p:cNvPr>
          <p:cNvSpPr txBox="1"/>
          <p:nvPr/>
        </p:nvSpPr>
        <p:spPr>
          <a:xfrm>
            <a:off x="4497115" y="514593"/>
            <a:ext cx="3197772" cy="523220"/>
          </a:xfrm>
          <a:prstGeom prst="rect">
            <a:avLst/>
          </a:prstGeom>
          <a:solidFill>
            <a:srgbClr val="A05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Alluvial Channels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1F48D-19BA-BA96-9837-F48ACFD32183}"/>
              </a:ext>
            </a:extLst>
          </p:cNvPr>
          <p:cNvSpPr txBox="1"/>
          <p:nvPr/>
        </p:nvSpPr>
        <p:spPr>
          <a:xfrm>
            <a:off x="8316316" y="514593"/>
            <a:ext cx="3197772" cy="523220"/>
          </a:xfrm>
          <a:prstGeom prst="rect">
            <a:avLst/>
          </a:prstGeom>
          <a:solidFill>
            <a:srgbClr val="006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Mixed Channels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5B859E-6DC7-A239-675B-01941BF57E40}"/>
              </a:ext>
            </a:extLst>
          </p:cNvPr>
          <p:cNvSpPr txBox="1"/>
          <p:nvPr/>
        </p:nvSpPr>
        <p:spPr>
          <a:xfrm>
            <a:off x="677913" y="1037813"/>
            <a:ext cx="3197772" cy="2246769"/>
          </a:xfrm>
          <a:prstGeom prst="rect">
            <a:avLst/>
          </a:prstGeom>
          <a:solidFill>
            <a:srgbClr val="C0C0C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Width is confined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Concave-up profile scales with rock properties and discharge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Abrasion is parabolic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D98AA-1F79-FD2B-1C4D-8E62F258FAA3}"/>
              </a:ext>
            </a:extLst>
          </p:cNvPr>
          <p:cNvSpPr txBox="1"/>
          <p:nvPr/>
        </p:nvSpPr>
        <p:spPr>
          <a:xfrm>
            <a:off x="4497114" y="1037813"/>
            <a:ext cx="3197772" cy="2246769"/>
          </a:xfrm>
          <a:prstGeom prst="rect">
            <a:avLst/>
          </a:prstGeom>
          <a:solidFill>
            <a:srgbClr val="DAA52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Width is self-adjusted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Graded transport slope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Downstream fining via selective transport and attrition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0D294E-DC27-4F4F-DDAD-87E78B484E67}"/>
              </a:ext>
            </a:extLst>
          </p:cNvPr>
          <p:cNvSpPr txBox="1"/>
          <p:nvPr/>
        </p:nvSpPr>
        <p:spPr>
          <a:xfrm>
            <a:off x="8316314" y="1037813"/>
            <a:ext cx="3197772" cy="2246769"/>
          </a:xfrm>
          <a:prstGeom prst="rect">
            <a:avLst/>
          </a:prstGeom>
          <a:solidFill>
            <a:srgbClr val="4D90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Channel width is self-adjusted within fixed-width valley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Slope adjusted to both rock incision and sediment transport</a:t>
            </a:r>
          </a:p>
        </p:txBody>
      </p:sp>
      <p:pic>
        <p:nvPicPr>
          <p:cNvPr id="9" name="Picture 8" descr="A picture containing outdoor, tree, sky, ground&#10;&#10;Description automatically generated">
            <a:extLst>
              <a:ext uri="{FF2B5EF4-FFF2-40B4-BE49-F238E27FC236}">
                <a16:creationId xmlns:a16="http://schemas.microsoft.com/office/drawing/2014/main" id="{B28222C4-AA83-3375-F640-B861FA23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848" y="3698073"/>
            <a:ext cx="3194304" cy="2395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7B82C3-6E00-481E-D6AC-0576A5757832}"/>
              </a:ext>
            </a:extLst>
          </p:cNvPr>
          <p:cNvSpPr txBox="1"/>
          <p:nvPr/>
        </p:nvSpPr>
        <p:spPr>
          <a:xfrm>
            <a:off x="5316279" y="6156295"/>
            <a:ext cx="2376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Mill Creek, The Science of Rivers</a:t>
            </a:r>
          </a:p>
        </p:txBody>
      </p:sp>
      <p:pic>
        <p:nvPicPr>
          <p:cNvPr id="8" name="Picture 7" descr="A river running through a rocky area&#10;&#10;Description automatically generated with low confidence">
            <a:extLst>
              <a:ext uri="{FF2B5EF4-FFF2-40B4-BE49-F238E27FC236}">
                <a16:creationId xmlns:a16="http://schemas.microsoft.com/office/drawing/2014/main" id="{F0D38D59-31C4-75F8-B676-8E5832FBB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314" y="3695472"/>
            <a:ext cx="3197772" cy="2398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74C0D0-6480-0181-D968-7E9040930C45}"/>
              </a:ext>
            </a:extLst>
          </p:cNvPr>
          <p:cNvSpPr txBox="1"/>
          <p:nvPr/>
        </p:nvSpPr>
        <p:spPr>
          <a:xfrm>
            <a:off x="9126274" y="6156295"/>
            <a:ext cx="2376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/>
              <a:t>Giba</a:t>
            </a:r>
            <a:r>
              <a:rPr lang="en-US" sz="1000" dirty="0"/>
              <a:t> River, Wikipedia</a:t>
            </a:r>
          </a:p>
        </p:txBody>
      </p:sp>
      <p:pic>
        <p:nvPicPr>
          <p:cNvPr id="20" name="Picture 19" descr="A picture containing rock, outdoor, nature, rocky&#10;&#10;Description automatically generated">
            <a:extLst>
              <a:ext uri="{FF2B5EF4-FFF2-40B4-BE49-F238E27FC236}">
                <a16:creationId xmlns:a16="http://schemas.microsoft.com/office/drawing/2014/main" id="{08AC3CDD-5B3C-02C9-6C6D-CF297BF08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40" y="3692872"/>
            <a:ext cx="3271317" cy="23957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08E203-2CD4-ABAB-778B-7100C781BE98}"/>
              </a:ext>
            </a:extLst>
          </p:cNvPr>
          <p:cNvSpPr txBox="1"/>
          <p:nvPr/>
        </p:nvSpPr>
        <p:spPr>
          <a:xfrm>
            <a:off x="1535584" y="6156294"/>
            <a:ext cx="2376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South Yuba River, Daniel </a:t>
            </a:r>
            <a:r>
              <a:rPr lang="en-US" sz="1000" dirty="0" err="1"/>
              <a:t>Nylen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274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1624-950C-F3A9-9200-2D715F93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see mixed rivers?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0A33-C53A-C0F1-12F3-213B24D70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places! </a:t>
            </a:r>
            <a:r>
              <a:rPr lang="en-US" dirty="0" err="1"/>
              <a:t>Esp</a:t>
            </a:r>
            <a:r>
              <a:rPr lang="en-US" dirty="0"/>
              <a:t> interesting over large spatial scales, lots of bedrock heterogeneity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0B79E-8838-300B-D9BE-FCE0AC10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03-4600-CD03-2476-744CA3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E0-2D4C-517E-091E-0A45F495AF42}"/>
              </a:ext>
            </a:extLst>
          </p:cNvPr>
          <p:cNvSpPr txBox="1"/>
          <p:nvPr/>
        </p:nvSpPr>
        <p:spPr>
          <a:xfrm>
            <a:off x="279525" y="260199"/>
            <a:ext cx="11632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F2D49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builds upon previous efforts to capture the complexity of mixed bedrock-alluvial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BC8BD-714C-E185-D7B8-61BF3483E545}"/>
              </a:ext>
            </a:extLst>
          </p:cNvPr>
          <p:cNvSpPr txBox="1"/>
          <p:nvPr/>
        </p:nvSpPr>
        <p:spPr>
          <a:xfrm>
            <a:off x="279525" y="1552062"/>
            <a:ext cx="2847133" cy="1200329"/>
          </a:xfrm>
          <a:prstGeom prst="rect">
            <a:avLst/>
          </a:prstGeom>
          <a:solidFill>
            <a:srgbClr val="1F2D4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Channel adjusts to flow and sediment characteristics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AD606-D893-5BF4-DDE9-19A0543C8A60}"/>
              </a:ext>
            </a:extLst>
          </p:cNvPr>
          <p:cNvSpPr txBox="1"/>
          <p:nvPr/>
        </p:nvSpPr>
        <p:spPr>
          <a:xfrm>
            <a:off x="279524" y="2795662"/>
            <a:ext cx="2847133" cy="830997"/>
          </a:xfrm>
          <a:prstGeom prst="rect">
            <a:avLst/>
          </a:prstGeom>
          <a:solidFill>
            <a:srgbClr val="1F2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Bedrock is abraded by mobile sediment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DCDB4-26FA-B129-8D6A-FBF362F9B493}"/>
              </a:ext>
            </a:extLst>
          </p:cNvPr>
          <p:cNvSpPr txBox="1"/>
          <p:nvPr/>
        </p:nvSpPr>
        <p:spPr>
          <a:xfrm>
            <a:off x="279524" y="3833798"/>
            <a:ext cx="2847133" cy="830997"/>
          </a:xfrm>
          <a:prstGeom prst="rect">
            <a:avLst/>
          </a:prstGeom>
          <a:solidFill>
            <a:srgbClr val="AF74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Bedrock is plucked via stream 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6BFE0-B5EE-85D1-36C7-37017154448F}"/>
              </a:ext>
            </a:extLst>
          </p:cNvPr>
          <p:cNvSpPr txBox="1"/>
          <p:nvPr/>
        </p:nvSpPr>
        <p:spPr>
          <a:xfrm>
            <a:off x="279524" y="4910845"/>
            <a:ext cx="2847133" cy="1200329"/>
          </a:xfrm>
          <a:prstGeom prst="rect">
            <a:avLst/>
          </a:prstGeom>
          <a:solidFill>
            <a:srgbClr val="AF74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Sediment cover modulates transport and erosion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1ADD6-A935-231E-CA71-3F5D78A3E8BA}"/>
              </a:ext>
            </a:extLst>
          </p:cNvPr>
          <p:cNvSpPr txBox="1"/>
          <p:nvPr/>
        </p:nvSpPr>
        <p:spPr>
          <a:xfrm>
            <a:off x="4020699" y="1509809"/>
            <a:ext cx="2847133" cy="1569660"/>
          </a:xfrm>
          <a:prstGeom prst="rect">
            <a:avLst/>
          </a:prstGeom>
          <a:solidFill>
            <a:srgbClr val="6C7B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Sediment transport adheres to equilibrium channel theory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133CC-B209-5D4A-A839-CB37D03E77BD}"/>
              </a:ext>
            </a:extLst>
          </p:cNvPr>
          <p:cNvSpPr txBox="1"/>
          <p:nvPr/>
        </p:nvSpPr>
        <p:spPr>
          <a:xfrm>
            <a:off x="4020698" y="3268909"/>
            <a:ext cx="2847133" cy="830997"/>
          </a:xfrm>
          <a:prstGeom prst="rect">
            <a:avLst/>
          </a:prstGeom>
          <a:solidFill>
            <a:srgbClr val="6C7B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Loss of bedload via grain attrition</a:t>
            </a:r>
          </a:p>
        </p:txBody>
      </p:sp>
    </p:spTree>
    <p:extLst>
      <p:ext uri="{BB962C8B-B14F-4D97-AF65-F5344CB8AC3E}">
        <p14:creationId xmlns:p14="http://schemas.microsoft.com/office/powerpoint/2010/main" val="368764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7E26C-4E09-EF7B-A807-5AC8564DB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824" y="1825625"/>
            <a:ext cx="24669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Compare to SP</a:t>
            </a:r>
          </a:p>
          <a:p>
            <a:r>
              <a:rPr lang="en-US" dirty="0"/>
              <a:t>Maybe compare to other ED models</a:t>
            </a:r>
          </a:p>
          <a:p>
            <a:endParaRPr lang="en-US" dirty="0"/>
          </a:p>
          <a:p>
            <a:r>
              <a:rPr lang="en-US" dirty="0"/>
              <a:t>Steepness uplift</a:t>
            </a:r>
          </a:p>
          <a:p>
            <a:r>
              <a:rPr lang="en-US" dirty="0"/>
              <a:t>Width and depth (plot on Phillips 2022)</a:t>
            </a:r>
          </a:p>
          <a:p>
            <a:r>
              <a:rPr lang="en-US" dirty="0"/>
              <a:t>Concavity with sed hardness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FB88-6D3A-9195-49C8-332CD08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92D1-25EB-DD49-16DF-AD67ECECF37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F2D49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Our model reproduces expected fluvial behavior…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155400-D5BF-0B6F-D270-05773100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24" y="3222352"/>
            <a:ext cx="4746751" cy="189870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58A7DF6-6E0F-AE5B-584E-7073CD0F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4" y="1084313"/>
            <a:ext cx="4746751" cy="18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2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01791-4FDC-9D00-3B4F-5E90C144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59124-DE4C-50F2-6146-4C8BBAD96EC2}"/>
              </a:ext>
            </a:extLst>
          </p:cNvPr>
          <p:cNvSpPr txBox="1"/>
          <p:nvPr/>
        </p:nvSpPr>
        <p:spPr>
          <a:xfrm>
            <a:off x="279525" y="260199"/>
            <a:ext cx="1163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F2D49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…while also adding nuance to bedrock-sediment interactions</a:t>
            </a:r>
          </a:p>
        </p:txBody>
      </p:sp>
    </p:spTree>
    <p:extLst>
      <p:ext uri="{BB962C8B-B14F-4D97-AF65-F5344CB8AC3E}">
        <p14:creationId xmlns:p14="http://schemas.microsoft.com/office/powerpoint/2010/main" val="2377942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199B-F175-5D95-AE07-6D36107E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95" y="185261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applications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ben’s 2d version</a:t>
            </a:r>
            <a:br>
              <a:rPr lang="en-US" dirty="0"/>
            </a:br>
            <a:r>
              <a:rPr lang="en-US" dirty="0"/>
              <a:t>exploring external forcing</a:t>
            </a:r>
            <a:br>
              <a:rPr lang="en-US" dirty="0"/>
            </a:br>
            <a:r>
              <a:rPr lang="en-US" dirty="0"/>
              <a:t>channel response to </a:t>
            </a:r>
            <a:r>
              <a:rPr lang="en-US" dirty="0" err="1"/>
              <a:t>landsliding</a:t>
            </a:r>
            <a:br>
              <a:rPr lang="en-US" dirty="0"/>
            </a:br>
            <a:r>
              <a:rPr lang="en-US" dirty="0"/>
              <a:t>erosion in lith. Het.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FFF88-9FB9-492A-8B3A-E3F417E1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8</a:t>
            </a:fld>
            <a:endParaRPr lang="en-US"/>
          </a:p>
        </p:txBody>
      </p:sp>
      <p:pic>
        <p:nvPicPr>
          <p:cNvPr id="20" name="Picture 19" descr="A high angle view of a mountain&#10;&#10;Description automatically generated with low confidence">
            <a:extLst>
              <a:ext uri="{FF2B5EF4-FFF2-40B4-BE49-F238E27FC236}">
                <a16:creationId xmlns:a16="http://schemas.microsoft.com/office/drawing/2014/main" id="{6EC9AC7A-9BE6-2C70-0355-CFD79CF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06" y="0"/>
            <a:ext cx="4193894" cy="688082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6D116BD-AFF2-8208-8CE0-BA24A44CD9DA}"/>
              </a:ext>
            </a:extLst>
          </p:cNvPr>
          <p:cNvSpPr/>
          <p:nvPr/>
        </p:nvSpPr>
        <p:spPr>
          <a:xfrm>
            <a:off x="7998106" y="428303"/>
            <a:ext cx="2847372" cy="2673752"/>
          </a:xfrm>
          <a:prstGeom prst="ellipse">
            <a:avLst/>
          </a:prstGeom>
          <a:noFill/>
          <a:ln w="38100">
            <a:solidFill>
              <a:srgbClr val="1F2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DBF9F-5AD9-6183-F473-5266420A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E5E2-621D-6841-BEAF-85840233A6D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3932DF7E-2D22-E252-BDCD-1A0AC31A2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89639-2CA8-D5F5-25EE-232DFB67A5E9}"/>
              </a:ext>
            </a:extLst>
          </p:cNvPr>
          <p:cNvSpPr txBox="1"/>
          <p:nvPr/>
        </p:nvSpPr>
        <p:spPr>
          <a:xfrm>
            <a:off x="0" y="78799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F2D49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In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F4C5D-C1BE-B06F-DC86-0CF997F01B97}"/>
              </a:ext>
            </a:extLst>
          </p:cNvPr>
          <p:cNvSpPr txBox="1"/>
          <p:nvPr/>
        </p:nvSpPr>
        <p:spPr>
          <a:xfrm>
            <a:off x="0" y="1007947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F2D49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Important stuff we learned</a:t>
            </a:r>
          </a:p>
        </p:txBody>
      </p:sp>
    </p:spTree>
    <p:extLst>
      <p:ext uri="{BB962C8B-B14F-4D97-AF65-F5344CB8AC3E}">
        <p14:creationId xmlns:p14="http://schemas.microsoft.com/office/powerpoint/2010/main" val="305307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4871</TotalTime>
  <Words>398</Words>
  <Application>Microsoft Macintosh PowerPoint</Application>
  <PresentationFormat>Widescreen</PresentationFormat>
  <Paragraphs>86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MuktaMahee Regular</vt:lpstr>
      <vt:lpstr>Office Theme</vt:lpstr>
      <vt:lpstr>PowerPoint Presentation</vt:lpstr>
      <vt:lpstr>PowerPoint Presentation</vt:lpstr>
      <vt:lpstr>PowerPoint Presentation</vt:lpstr>
      <vt:lpstr>Where do we see mixed rivers? </vt:lpstr>
      <vt:lpstr>PowerPoint Presentation</vt:lpstr>
      <vt:lpstr>PowerPoint Presentation</vt:lpstr>
      <vt:lpstr>PowerPoint Presentation</vt:lpstr>
      <vt:lpstr>Future applications  ben’s 2d version exploring external forcing channel response to landsliding erosion in lith. Het. environment</vt:lpstr>
      <vt:lpstr>PowerPoint Presentation</vt:lpstr>
      <vt:lpstr>PowerPoint Presentation</vt:lpstr>
      <vt:lpstr>PowerPoint Presentation</vt:lpstr>
      <vt:lpstr>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Gabel</dc:creator>
  <cp:lastModifiedBy>Vanessa Gabel</cp:lastModifiedBy>
  <cp:revision>14</cp:revision>
  <dcterms:created xsi:type="dcterms:W3CDTF">2022-11-15T20:12:00Z</dcterms:created>
  <dcterms:modified xsi:type="dcterms:W3CDTF">2022-11-22T00:23:49Z</dcterms:modified>
</cp:coreProperties>
</file>